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57" r:id="rId4"/>
    <p:sldId id="259" r:id="rId5"/>
    <p:sldId id="261" r:id="rId6"/>
    <p:sldId id="262" r:id="rId7"/>
    <p:sldId id="264" r:id="rId8"/>
    <p:sldId id="265" r:id="rId9"/>
    <p:sldId id="266" r:id="rId10"/>
    <p:sldId id="258" r:id="rId11"/>
    <p:sldId id="26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1020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2AED9-DE60-4929-8A41-1E8903890862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550A4-3C23-41DA-BD4D-9213DC811B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78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024DC-CBD1-4FDA-AD8B-53CE2C22DB1B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16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024DC-CBD1-4FDA-AD8B-53CE2C22DB1B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82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58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411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543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porgious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8923" y="6356352"/>
            <a:ext cx="11277600" cy="365125"/>
          </a:xfrm>
        </p:spPr>
        <p:txBody>
          <a:bodyPr/>
          <a:lstStyle/>
          <a:p>
            <a:r>
              <a:rPr lang="en-US"/>
              <a:t>National Chiao Tung University » Deep Learning and Practice » Reinforcement Learning for 2048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23" y="553916"/>
            <a:ext cx="11277600" cy="75613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23" y="1310055"/>
            <a:ext cx="11277600" cy="5205047"/>
          </a:xfrm>
        </p:spPr>
        <p:txBody>
          <a:bodyPr/>
          <a:lstStyle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923" y="6356352"/>
            <a:ext cx="2743200" cy="365125"/>
          </a:xfrm>
        </p:spPr>
        <p:txBody>
          <a:bodyPr/>
          <a:lstStyle/>
          <a:p>
            <a:r>
              <a:rPr lang="en-US" dirty="0" smtClean="0"/>
              <a:t>Summer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03323" y="6356352"/>
            <a:ext cx="2743200" cy="365125"/>
          </a:xfrm>
        </p:spPr>
        <p:txBody>
          <a:bodyPr/>
          <a:lstStyle/>
          <a:p>
            <a:fld id="{72C5F94C-39DF-477B-BE2A-7C58C9F5F5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8C01CC-01A7-40C9-8254-0E6F3A609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923" y="342900"/>
            <a:ext cx="11277600" cy="409576"/>
          </a:xfrm>
        </p:spPr>
        <p:txBody>
          <a:bodyPr anchor="ctr">
            <a:noAutofit/>
          </a:bodyPr>
          <a:lstStyle>
            <a:lvl1pPr marL="36576" indent="0">
              <a:spcBef>
                <a:spcPts val="1000"/>
              </a:spcBef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237466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45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39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52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09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51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8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4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68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32667-9DE9-4276-9687-FC1B51001D0F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C8AE1-46EC-4478-805C-E34BC2AE8A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3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N-tuple networks</a:t>
            </a:r>
            <a:endParaRPr lang="zh-TW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728831-9BA8-4243-B0C0-3AFF4ACEC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Deep Learning and Practice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Department of Computer Science,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NCTU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Author: </a:t>
            </a: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Kuo</a:t>
            </a: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Hao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Ho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Kuo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7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396CEE-9E1F-48F5-A567-8DE3CDF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Chiao Tung University » Deep Learning and Practice » Reinforcement Learning for 2048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TD-Afterstate </a:t>
            </a:r>
            <a:r>
              <a:rPr lang="en-US" altLang="zh-TW" dirty="0"/>
              <a:t>&amp; N-Tuple Network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Approximate V(s) with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-tuple network.</a:t>
                </a:r>
              </a:p>
              <a:p>
                <a:pPr lvl="1"/>
                <a:r>
                  <a:rPr lang="en-US" altLang="zh-TW" dirty="0"/>
                  <a:t>An explicit value table is computationally infeasible.</a:t>
                </a:r>
              </a:p>
              <a:p>
                <a:r>
                  <a:rPr lang="en-US" altLang="zh-TW" dirty="0"/>
                  <a:t>Estimated </a:t>
                </a:r>
                <a:r>
                  <a:rPr lang="en-US" altLang="zh-TW" dirty="0" smtClean="0"/>
                  <a:t>value: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TW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:r>
                  <a:rPr lang="en-US" altLang="zh-TW" i="1" dirty="0" smtClean="0"/>
                  <a:t>m</a:t>
                </a:r>
                <a:r>
                  <a:rPr lang="en-US" altLang="zh-TW" dirty="0" smtClean="0"/>
                  <a:t>: # of feature patterns (including isomorphic)</a:t>
                </a:r>
                <a:endParaRPr lang="en-US" altLang="zh-TW" dirty="0"/>
              </a:p>
              <a:p>
                <a:r>
                  <a:rPr lang="en-US" altLang="zh-TW" dirty="0"/>
                  <a:t>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latin typeface="Cambria Math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TW" sz="24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3" t="-19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2B56AF-2B2A-49FE-9C19-BC356B71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Summer</a:t>
            </a:r>
            <a:r>
              <a:rPr lang="en-US" dirty="0" smtClean="0"/>
              <a:t> </a:t>
            </a:r>
            <a:r>
              <a:rPr lang="en-US" dirty="0"/>
              <a:t>2018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CD9B7-AB69-48C1-80F9-91125C90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84FB-F94B-40FF-84EC-28F846D9B80B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99F97B-3336-4C46-8640-09962B20FB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N-Tuple Network</a:t>
            </a:r>
          </a:p>
        </p:txBody>
      </p:sp>
      <p:cxnSp>
        <p:nvCxnSpPr>
          <p:cNvPr id="19" name="直線接點 18"/>
          <p:cNvCxnSpPr>
            <a:stCxn id="5" idx="6"/>
            <a:endCxn id="14" idx="2"/>
          </p:cNvCxnSpPr>
          <p:nvPr/>
        </p:nvCxnSpPr>
        <p:spPr>
          <a:xfrm>
            <a:off x="7726422" y="3750112"/>
            <a:ext cx="681263" cy="1021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7" idx="6"/>
            <a:endCxn id="14" idx="2"/>
          </p:cNvCxnSpPr>
          <p:nvPr/>
        </p:nvCxnSpPr>
        <p:spPr>
          <a:xfrm>
            <a:off x="7726422" y="4153050"/>
            <a:ext cx="681263" cy="6181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8" idx="6"/>
            <a:endCxn id="14" idx="2"/>
          </p:cNvCxnSpPr>
          <p:nvPr/>
        </p:nvCxnSpPr>
        <p:spPr>
          <a:xfrm>
            <a:off x="7726422" y="4555988"/>
            <a:ext cx="681263" cy="2151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10" idx="6"/>
            <a:endCxn id="14" idx="2"/>
          </p:cNvCxnSpPr>
          <p:nvPr/>
        </p:nvCxnSpPr>
        <p:spPr>
          <a:xfrm flipV="1">
            <a:off x="7726422" y="4771167"/>
            <a:ext cx="681263" cy="2190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11" idx="6"/>
            <a:endCxn id="14" idx="2"/>
          </p:cNvCxnSpPr>
          <p:nvPr/>
        </p:nvCxnSpPr>
        <p:spPr>
          <a:xfrm flipV="1">
            <a:off x="7726422" y="4771166"/>
            <a:ext cx="681263" cy="6220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2" idx="6"/>
            <a:endCxn id="14" idx="2"/>
          </p:cNvCxnSpPr>
          <p:nvPr/>
        </p:nvCxnSpPr>
        <p:spPr>
          <a:xfrm flipV="1">
            <a:off x="7726422" y="4771167"/>
            <a:ext cx="681263" cy="10249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/>
          <p:cNvSpPr/>
          <p:nvPr/>
        </p:nvSpPr>
        <p:spPr>
          <a:xfrm>
            <a:off x="7422435" y="3598246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422435" y="4001184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422435" y="4404123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7422435" y="4838380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7422435" y="5241319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7422435" y="5644258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407685" y="4619301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000" b="1"/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7337525" y="3187827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en-US" altLang="zh-TW" b="1" dirty="0"/>
              <a:t>…</a:t>
            </a:r>
            <a:endParaRPr lang="zh-TW" altLang="en-US" b="1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4"/>
          <a:srcRect l="52773" r="-592" b="-1493"/>
          <a:stretch/>
        </p:blipFill>
        <p:spPr>
          <a:xfrm flipH="1">
            <a:off x="2102575" y="3937201"/>
            <a:ext cx="1736709" cy="1672830"/>
          </a:xfrm>
          <a:prstGeom prst="rect">
            <a:avLst/>
          </a:prstGeom>
        </p:spPr>
      </p:pic>
      <p:grpSp>
        <p:nvGrpSpPr>
          <p:cNvPr id="26" name="群組 25"/>
          <p:cNvGrpSpPr>
            <a:grpSpLocks noChangeAspect="1"/>
          </p:cNvGrpSpPr>
          <p:nvPr/>
        </p:nvGrpSpPr>
        <p:grpSpPr>
          <a:xfrm>
            <a:off x="4240883" y="3949742"/>
            <a:ext cx="1656519" cy="1647748"/>
            <a:chOff x="2709862" y="484187"/>
            <a:chExt cx="2505075" cy="2486025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cxnSp>
        <p:nvCxnSpPr>
          <p:cNvPr id="20" name="肘形接點 19"/>
          <p:cNvCxnSpPr>
            <a:stCxn id="30" idx="3"/>
            <a:endCxn id="8" idx="2"/>
          </p:cNvCxnSpPr>
          <p:nvPr/>
        </p:nvCxnSpPr>
        <p:spPr>
          <a:xfrm flipV="1">
            <a:off x="5060350" y="4555988"/>
            <a:ext cx="2362085" cy="98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054438" y="453935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0x735051</a:t>
            </a:r>
            <a:endParaRPr lang="zh-TW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/>
          </p:nvPr>
        </p:nvGraphicFramePr>
        <p:xfrm>
          <a:off x="9182152" y="3673642"/>
          <a:ext cx="79732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328">
                  <a:extLst>
                    <a:ext uri="{9D8B030D-6E8A-4147-A177-3AD203B41FA5}">
                      <a16:colId xmlns:a16="http://schemas.microsoft.com/office/drawing/2014/main" val="154361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0.34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39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59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6.48</a:t>
                      </a:r>
                      <a:endParaRPr lang="zh-TW" altLang="en-US" sz="1400" b="1" baseline="-250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37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-3.14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2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0.25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18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513801"/>
                  </a:ext>
                </a:extLst>
              </a:tr>
            </a:tbl>
          </a:graphicData>
        </a:graphic>
      </p:graphicFrame>
      <p:sp>
        <p:nvSpPr>
          <p:cNvPr id="45" name="文字方塊 44"/>
          <p:cNvSpPr txBox="1"/>
          <p:nvPr/>
        </p:nvSpPr>
        <p:spPr>
          <a:xfrm rot="16200000">
            <a:off x="9340052" y="3275363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 rot="16200000">
            <a:off x="7327477" y="5991167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en-US" altLang="zh-TW" b="1" dirty="0"/>
              <a:t>…</a:t>
            </a:r>
            <a:endParaRPr lang="zh-TW" altLang="en-US" b="1" dirty="0"/>
          </a:p>
        </p:txBody>
      </p:sp>
      <p:sp>
        <p:nvSpPr>
          <p:cNvPr id="35" name="文字方塊 34"/>
          <p:cNvSpPr txBox="1"/>
          <p:nvPr/>
        </p:nvSpPr>
        <p:spPr>
          <a:xfrm rot="16200000">
            <a:off x="9340052" y="5919856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840523" y="5649063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4*8 6-tuple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234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396CEE-9E1F-48F5-A567-8DE3CDF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Chiao Tung University » Deep Learning and Practice » Reinforcement Learning for 2048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TD-Afterstate </a:t>
            </a:r>
            <a:r>
              <a:rPr lang="en-US" altLang="zh-TW" dirty="0"/>
              <a:t>&amp; N-Tuple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Memory usage for 4*6-tupel network</a:t>
            </a:r>
            <a:br>
              <a:rPr lang="en-US" altLang="zh-TW" dirty="0" smtClean="0"/>
            </a:br>
            <a:r>
              <a:rPr lang="en-US" altLang="zh-TW" dirty="0" smtClean="0"/>
              <a:t>= 4 * 2</a:t>
            </a:r>
            <a:r>
              <a:rPr lang="en-US" altLang="zh-TW" baseline="30000" dirty="0" smtClean="0"/>
              <a:t>4*6</a:t>
            </a:r>
            <a:r>
              <a:rPr lang="en-US" altLang="zh-TW" dirty="0" smtClean="0"/>
              <a:t> * {type}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Float: 4 *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4*6</a:t>
            </a:r>
            <a:r>
              <a:rPr lang="en-US" altLang="zh-TW" dirty="0" smtClean="0"/>
              <a:t> </a:t>
            </a:r>
            <a:r>
              <a:rPr lang="en-US" altLang="zh-TW" dirty="0"/>
              <a:t>* 4 = </a:t>
            </a:r>
            <a:r>
              <a:rPr lang="en-US" altLang="zh-TW" dirty="0" smtClean="0"/>
              <a:t>256MB</a:t>
            </a: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Double: 4 *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4*6</a:t>
            </a:r>
            <a:r>
              <a:rPr lang="en-US" altLang="zh-TW" dirty="0" smtClean="0"/>
              <a:t> </a:t>
            </a:r>
            <a:r>
              <a:rPr lang="en-US" altLang="zh-TW" dirty="0"/>
              <a:t>* 8 = </a:t>
            </a:r>
            <a:r>
              <a:rPr lang="en-US" altLang="zh-TW" dirty="0" smtClean="0"/>
              <a:t>512MB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2B56AF-2B2A-49FE-9C19-BC356B71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Summer</a:t>
            </a:r>
            <a:r>
              <a:rPr lang="en-US" dirty="0" smtClean="0"/>
              <a:t> </a:t>
            </a:r>
            <a:r>
              <a:rPr lang="en-US" dirty="0"/>
              <a:t>2018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ACD9B7-AB69-48C1-80F9-91125C90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84FB-F94B-40FF-84EC-28F846D9B80B}" type="slidenum">
              <a:rPr lang="en-US" smtClean="0"/>
              <a:t>11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99F97B-3336-4C46-8640-09962B20FB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N-Tuple Network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3"/>
          <a:srcRect l="52773" r="-592" b="-1493"/>
          <a:stretch/>
        </p:blipFill>
        <p:spPr>
          <a:xfrm flipH="1">
            <a:off x="8577748" y="1521070"/>
            <a:ext cx="1736709" cy="16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6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this slides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How n-tuple works</a:t>
            </a:r>
          </a:p>
          <a:p>
            <a:pPr lvl="1"/>
            <a:r>
              <a:rPr lang="en-US" altLang="zh-TW" dirty="0" smtClean="0"/>
              <a:t>Isomorphic feature pattern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Memory usage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836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F9B38-24D9-4C64-A512-01107220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Chiao Tung University » Deep Learning and Practice » Reinforcement Learning for 2048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State space problem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need to distinguish the states for taking the right action</a:t>
            </a:r>
          </a:p>
          <a:p>
            <a:pPr lvl="1"/>
            <a:r>
              <a:rPr lang="en-US" altLang="zh-TW" dirty="0" smtClean="0"/>
              <a:t>E.g. movie </a:t>
            </a:r>
            <a:r>
              <a:rPr lang="zh-TW" altLang="en-US" dirty="0" smtClean="0"/>
              <a:t>逃學威龍</a:t>
            </a:r>
            <a:r>
              <a:rPr lang="en-US" altLang="zh-TW" dirty="0" smtClean="0"/>
              <a:t>3</a:t>
            </a:r>
            <a:r>
              <a:rPr lang="zh-TW" altLang="en-US" dirty="0" smtClean="0"/>
              <a:t> </a:t>
            </a:r>
            <a:r>
              <a:rPr lang="en-US" altLang="zh-TW" dirty="0" smtClean="0"/>
              <a:t>gamble case</a:t>
            </a: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Game state space: all possible situation in game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For 2048 case, there are 17</a:t>
            </a:r>
            <a:r>
              <a:rPr lang="en-US" altLang="zh-TW" baseline="30000" dirty="0" smtClean="0"/>
              <a:t>16</a:t>
            </a:r>
            <a:r>
              <a:rPr lang="en-US" altLang="zh-TW" dirty="0" smtClean="0"/>
              <a:t> </a:t>
            </a:r>
            <a:r>
              <a:rPr lang="en-US" altLang="zh-TW" dirty="0"/>
              <a:t>(≈</a:t>
            </a:r>
            <a:r>
              <a:rPr lang="en-US" altLang="zh-TW" dirty="0" smtClean="0"/>
              <a:t>10</a:t>
            </a:r>
            <a:r>
              <a:rPr lang="en-US" altLang="zh-TW" baseline="30000" dirty="0" smtClean="0"/>
              <a:t>20</a:t>
            </a:r>
            <a:r>
              <a:rPr lang="en-US" altLang="zh-TW" dirty="0" smtClean="0"/>
              <a:t>) board states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17: Empty, 2, 4, …, 65536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16: 4x4 board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61B55-3A17-4C6E-85BE-6ED84942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Summer</a:t>
            </a:r>
            <a:r>
              <a:rPr lang="en-US" dirty="0" smtClean="0"/>
              <a:t> </a:t>
            </a:r>
            <a:r>
              <a:rPr lang="en-US" dirty="0"/>
              <a:t>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F7E06-3AFA-4CBF-8D25-89D2B90C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84FB-F94B-40FF-84EC-28F846D9B80B}" type="slidenum">
              <a:rPr lang="en-US" smtClean="0"/>
              <a:t>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063297-6A0D-4056-9DBE-430F14198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N-Tuple Network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580" y="1879456"/>
            <a:ext cx="3458943" cy="195374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121" y="4210050"/>
            <a:ext cx="3431402" cy="1934193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38251"/>
              </p:ext>
            </p:extLst>
          </p:nvPr>
        </p:nvGraphicFramePr>
        <p:xfrm>
          <a:off x="468923" y="2757151"/>
          <a:ext cx="7240834" cy="128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417">
                  <a:extLst>
                    <a:ext uri="{9D8B030D-6E8A-4147-A177-3AD203B41FA5}">
                      <a16:colId xmlns:a16="http://schemas.microsoft.com/office/drawing/2014/main" val="3503271961"/>
                    </a:ext>
                  </a:extLst>
                </a:gridCol>
                <a:gridCol w="3620417">
                  <a:extLst>
                    <a:ext uri="{9D8B030D-6E8A-4147-A177-3AD203B41FA5}">
                      <a16:colId xmlns:a16="http://schemas.microsoft.com/office/drawing/2014/main" val="117482806"/>
                    </a:ext>
                  </a:extLst>
                </a:gridCol>
              </a:tblGrid>
              <a:tr h="642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Small game space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Large game space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124221"/>
                  </a:ext>
                </a:extLst>
              </a:tr>
              <a:tr h="64291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Use tree</a:t>
                      </a:r>
                      <a:r>
                        <a:rPr lang="en-US" altLang="zh-TW" baseline="0" dirty="0" smtClean="0"/>
                        <a:t> search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Use value </a:t>
                      </a:r>
                      <a:r>
                        <a:rPr lang="en-US" altLang="zh-TW" dirty="0" err="1" smtClean="0"/>
                        <a:t>approximator</a:t>
                      </a:r>
                      <a:r>
                        <a:rPr lang="zh-TW" altLang="en-US" baseline="0" dirty="0" smtClean="0"/>
                        <a:t> </a:t>
                      </a:r>
                      <a:endParaRPr lang="en-US" altLang="zh-TW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751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87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F9B38-24D9-4C64-A512-01107220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National </a:t>
            </a:r>
            <a:r>
              <a:rPr lang="en-US" dirty="0" err="1"/>
              <a:t>Chiao</a:t>
            </a:r>
            <a:r>
              <a:rPr lang="en-US" dirty="0"/>
              <a:t> Tung University » Deep Learning and Practice » Reinforcement Learning for 2048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N-Tuple Network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-tuple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network (a.k.a. RAM-based neural network) is a type of artificial neural </a:t>
                </a:r>
                <a:r>
                  <a:rPr lang="en-US" altLang="zh-TW" dirty="0" smtClean="0"/>
                  <a:t>network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Only 1 output </a:t>
                </a:r>
                <a:r>
                  <a:rPr lang="en-US" altLang="zh-TW" dirty="0" smtClean="0"/>
                  <a:t>node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No hidden </a:t>
                </a:r>
                <a:r>
                  <a:rPr lang="en-US" altLang="zh-TW" dirty="0" smtClean="0"/>
                  <a:t>layers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A large number of input </a:t>
                </a:r>
                <a:r>
                  <a:rPr lang="en-US" altLang="zh-TW" dirty="0" smtClean="0"/>
                  <a:t>nodes</a:t>
                </a:r>
                <a:endParaRPr lang="en-US" altLang="zh-TW" dirty="0"/>
              </a:p>
              <a:p>
                <a:pPr lvl="2"/>
                <a:r>
                  <a:rPr lang="en-US" altLang="zh-TW" dirty="0"/>
                  <a:t>Input values are either 1 or </a:t>
                </a:r>
                <a:r>
                  <a:rPr lang="en-US" altLang="zh-TW" dirty="0" smtClean="0"/>
                  <a:t>0</a:t>
                </a:r>
                <a:endParaRPr lang="en-US" altLang="zh-TW" dirty="0"/>
              </a:p>
              <a:p>
                <a:pPr lvl="2"/>
                <a:r>
                  <a:rPr lang="en-US" altLang="zh-TW" dirty="0"/>
                  <a:t>Input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is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sparse </a:t>
                </a:r>
                <a:r>
                  <a:rPr lang="en-US" altLang="zh-TW" dirty="0" smtClean="0"/>
                  <a:t>vector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Look up table from state to weight (value)</a:t>
                </a:r>
                <a:endParaRPr lang="en-US" altLang="zh-TW" dirty="0" smtClean="0"/>
              </a:p>
            </p:txBody>
          </p:sp>
        </mc:Choice>
        <mc:Fallback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61B55-3A17-4C6E-85BE-6ED84942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Summer</a:t>
            </a:r>
            <a:r>
              <a:rPr lang="en-US" dirty="0" smtClean="0"/>
              <a:t> </a:t>
            </a:r>
            <a:r>
              <a:rPr lang="en-US" dirty="0"/>
              <a:t>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F7E06-3AFA-4CBF-8D25-89D2B90C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84FB-F94B-40FF-84EC-28F846D9B80B}" type="slidenum">
              <a:rPr lang="en-US" smtClean="0"/>
              <a:t>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063297-6A0D-4056-9DBE-430F14198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N-Tuple Network</a:t>
            </a: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4005"/>
              </p:ext>
            </p:extLst>
          </p:nvPr>
        </p:nvGraphicFramePr>
        <p:xfrm>
          <a:off x="8824720" y="2127297"/>
          <a:ext cx="79732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328">
                  <a:extLst>
                    <a:ext uri="{9D8B030D-6E8A-4147-A177-3AD203B41FA5}">
                      <a16:colId xmlns:a16="http://schemas.microsoft.com/office/drawing/2014/main" val="154361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  <a:r>
                        <a:rPr lang="en-US" altLang="zh-TW" baseline="-25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TW" altLang="en-US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9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  <a:r>
                        <a:rPr lang="en-US" altLang="zh-TW" baseline="-25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TW" altLang="en-US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11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  <a:r>
                        <a:rPr lang="en-US" altLang="zh-TW" baseline="-25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TW" altLang="en-US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59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  <a:r>
                        <a:rPr lang="en-US" altLang="zh-TW" baseline="-25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TW" altLang="en-US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378576"/>
                  </a:ext>
                </a:extLst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77341"/>
              </p:ext>
            </p:extLst>
          </p:nvPr>
        </p:nvGraphicFramePr>
        <p:xfrm>
          <a:off x="8824720" y="4059306"/>
          <a:ext cx="79732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328">
                  <a:extLst>
                    <a:ext uri="{9D8B030D-6E8A-4147-A177-3AD203B41FA5}">
                      <a16:colId xmlns:a16="http://schemas.microsoft.com/office/drawing/2014/main" val="154361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  <a:r>
                        <a:rPr lang="en-US" altLang="zh-TW" baseline="-25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n-4</a:t>
                      </a:r>
                      <a:endParaRPr lang="zh-TW" altLang="en-US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9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  <a:r>
                        <a:rPr lang="en-US" altLang="zh-TW" baseline="-25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n-3</a:t>
                      </a:r>
                      <a:endParaRPr lang="zh-TW" altLang="en-US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11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  <a:r>
                        <a:rPr lang="en-US" altLang="zh-TW" baseline="-25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n-2</a:t>
                      </a:r>
                      <a:endParaRPr lang="zh-TW" altLang="en-US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59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  <a:r>
                        <a:rPr lang="en-US" altLang="zh-TW" baseline="-25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n-1</a:t>
                      </a:r>
                      <a:endParaRPr lang="zh-TW" altLang="en-US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378576"/>
                  </a:ext>
                </a:extLst>
              </a:tr>
            </a:tbl>
          </a:graphicData>
        </a:graphic>
      </p:graphicFrame>
      <p:sp>
        <p:nvSpPr>
          <p:cNvPr id="40" name="文字方塊 39"/>
          <p:cNvSpPr txBox="1"/>
          <p:nvPr/>
        </p:nvSpPr>
        <p:spPr>
          <a:xfrm rot="16200000">
            <a:off x="8951668" y="3638678"/>
            <a:ext cx="3609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…</a:t>
            </a:r>
            <a:endParaRPr lang="zh-TW" altLang="en-US" sz="2000" dirty="0"/>
          </a:p>
        </p:txBody>
      </p:sp>
      <p:grpSp>
        <p:nvGrpSpPr>
          <p:cNvPr id="5" name="群組 4"/>
          <p:cNvGrpSpPr/>
          <p:nvPr/>
        </p:nvGrpSpPr>
        <p:grpSpPr>
          <a:xfrm>
            <a:off x="6761071" y="2095167"/>
            <a:ext cx="1428810" cy="3476074"/>
            <a:chOff x="5304379" y="2194093"/>
            <a:chExt cx="1428810" cy="3476074"/>
          </a:xfrm>
        </p:grpSpPr>
        <p:grpSp>
          <p:nvGrpSpPr>
            <p:cNvPr id="19" name="群組 18"/>
            <p:cNvGrpSpPr/>
            <p:nvPr/>
          </p:nvGrpSpPr>
          <p:grpSpPr>
            <a:xfrm>
              <a:off x="5304379" y="2194093"/>
              <a:ext cx="1428810" cy="3476074"/>
              <a:chOff x="1720548" y="2138940"/>
              <a:chExt cx="1428810" cy="3476074"/>
            </a:xfrm>
          </p:grpSpPr>
          <p:cxnSp>
            <p:nvCxnSpPr>
              <p:cNvPr id="20" name="直線接點 19"/>
              <p:cNvCxnSpPr>
                <a:stCxn id="29" idx="6"/>
                <a:endCxn id="36" idx="2"/>
              </p:cNvCxnSpPr>
              <p:nvPr/>
            </p:nvCxnSpPr>
            <p:spPr>
              <a:xfrm>
                <a:off x="2152897" y="2292533"/>
                <a:ext cx="689015" cy="158247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/>
              <p:cNvCxnSpPr>
                <a:stCxn id="28" idx="6"/>
                <a:endCxn id="36" idx="2"/>
              </p:cNvCxnSpPr>
              <p:nvPr/>
            </p:nvCxnSpPr>
            <p:spPr>
              <a:xfrm>
                <a:off x="2152897" y="2700057"/>
                <a:ext cx="689015" cy="117494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>
                <a:stCxn id="30" idx="6"/>
                <a:endCxn id="36" idx="2"/>
              </p:cNvCxnSpPr>
              <p:nvPr/>
            </p:nvCxnSpPr>
            <p:spPr>
              <a:xfrm>
                <a:off x="2152897" y="3107581"/>
                <a:ext cx="689015" cy="76742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>
                <a:stCxn id="31" idx="6"/>
                <a:endCxn id="36" idx="2"/>
              </p:cNvCxnSpPr>
              <p:nvPr/>
            </p:nvCxnSpPr>
            <p:spPr>
              <a:xfrm>
                <a:off x="2152897" y="3515105"/>
                <a:ext cx="689015" cy="3598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>
                <a:stCxn id="32" idx="6"/>
                <a:endCxn id="36" idx="2"/>
              </p:cNvCxnSpPr>
              <p:nvPr/>
            </p:nvCxnSpPr>
            <p:spPr>
              <a:xfrm flipV="1">
                <a:off x="2152897" y="3875004"/>
                <a:ext cx="689015" cy="36384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33" idx="6"/>
                <a:endCxn id="36" idx="2"/>
              </p:cNvCxnSpPr>
              <p:nvPr/>
            </p:nvCxnSpPr>
            <p:spPr>
              <a:xfrm flipV="1">
                <a:off x="2152897" y="3875004"/>
                <a:ext cx="689015" cy="77136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>
                <a:stCxn id="34" idx="6"/>
                <a:endCxn id="36" idx="2"/>
              </p:cNvCxnSpPr>
              <p:nvPr/>
            </p:nvCxnSpPr>
            <p:spPr>
              <a:xfrm flipV="1">
                <a:off x="2152897" y="3875004"/>
                <a:ext cx="689015" cy="117889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>
                <a:stCxn id="35" idx="6"/>
                <a:endCxn id="36" idx="2"/>
              </p:cNvCxnSpPr>
              <p:nvPr/>
            </p:nvCxnSpPr>
            <p:spPr>
              <a:xfrm flipV="1">
                <a:off x="2152897" y="3875004"/>
                <a:ext cx="689015" cy="158641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橢圓 27"/>
              <p:cNvSpPr/>
              <p:nvPr/>
            </p:nvSpPr>
            <p:spPr>
              <a:xfrm>
                <a:off x="1845451" y="2546464"/>
                <a:ext cx="307446" cy="3071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1845451" y="2138940"/>
                <a:ext cx="307446" cy="3071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1845451" y="2953988"/>
                <a:ext cx="307446" cy="3071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1845451" y="3361512"/>
                <a:ext cx="307446" cy="3071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1845451" y="4085256"/>
                <a:ext cx="307446" cy="3071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1845451" y="4492780"/>
                <a:ext cx="307446" cy="3071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1845451" y="4900304"/>
                <a:ext cx="307446" cy="3071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1845451" y="5307828"/>
                <a:ext cx="307446" cy="3071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6" name="橢圓 35"/>
              <p:cNvSpPr/>
              <p:nvPr/>
            </p:nvSpPr>
            <p:spPr>
              <a:xfrm>
                <a:off x="2841912" y="3721411"/>
                <a:ext cx="307446" cy="3071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 rot="16200000">
                <a:off x="1740105" y="3674949"/>
                <a:ext cx="36099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…</a:t>
                </a:r>
                <a:endParaRPr lang="zh-TW" altLang="en-US" sz="2000" dirty="0"/>
              </a:p>
            </p:txBody>
          </p:sp>
        </p:grpSp>
        <p:sp>
          <p:nvSpPr>
            <p:cNvPr id="41" name="文字方塊 40"/>
            <p:cNvSpPr txBox="1"/>
            <p:nvPr/>
          </p:nvSpPr>
          <p:spPr>
            <a:xfrm>
              <a:off x="5736438" y="24997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zh-TW" altLang="en-US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736438" y="2840409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zh-TW" altLang="en-US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5736438" y="316044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zh-TW" altLang="en-US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736438" y="343811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lang="zh-TW" altLang="en-US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732090" y="506201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n-1</a:t>
              </a:r>
              <a:endParaRPr lang="zh-TW" altLang="en-US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736438" y="431309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n-3</a:t>
              </a:r>
              <a:endParaRPr lang="zh-TW" altLang="en-US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736437" y="4648741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n-2</a:t>
              </a:r>
              <a:endParaRPr lang="zh-TW" altLang="en-US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736438" y="3977383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n-4</a:t>
              </a:r>
              <a:endParaRPr lang="zh-TW" altLang="en-US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9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F9B38-24D9-4C64-A512-01107220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Chiao Tung University » Deep Learning and Practice » Reinforcement Learning for 2048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N-Tuple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E.g.: one 6-tuple network</a:t>
            </a:r>
          </a:p>
          <a:p>
            <a:pPr lvl="1"/>
            <a:r>
              <a:rPr lang="en-US" altLang="zh-TW" dirty="0" smtClean="0"/>
              <a:t>One box feature pattern for up-left corner</a:t>
            </a:r>
          </a:p>
          <a:p>
            <a:pPr lvl="1"/>
            <a:r>
              <a:rPr lang="en-US" altLang="zh-TW" dirty="0" smtClean="0"/>
              <a:t>	---</a:t>
            </a:r>
            <a:r>
              <a:rPr lang="en-US" altLang="zh-TW" sz="1800" dirty="0" smtClean="0"/>
              <a:t>Only up-left corner can not present for this board: the others area can be varied</a:t>
            </a:r>
          </a:p>
          <a:p>
            <a:pPr lvl="1"/>
            <a:r>
              <a:rPr lang="en-US" altLang="zh-TW" dirty="0" smtClean="0"/>
              <a:t>Allocate 2</a:t>
            </a:r>
            <a:r>
              <a:rPr lang="en-US" altLang="zh-TW" baseline="30000" dirty="0" smtClean="0"/>
              <a:t>4*6</a:t>
            </a:r>
            <a:r>
              <a:rPr lang="en-US" altLang="zh-TW" dirty="0" smtClean="0"/>
              <a:t> * </a:t>
            </a:r>
            <a:r>
              <a:rPr lang="en-US" altLang="zh-TW" dirty="0"/>
              <a:t>{</a:t>
            </a:r>
            <a:r>
              <a:rPr lang="en-US" altLang="zh-TW" dirty="0" smtClean="0"/>
              <a:t>type} memory size for keep this look up 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Float</a:t>
            </a:r>
            <a:r>
              <a:rPr lang="en-US" altLang="zh-TW" dirty="0"/>
              <a:t>: 2</a:t>
            </a:r>
            <a:r>
              <a:rPr lang="en-US" altLang="zh-TW" baseline="30000" dirty="0"/>
              <a:t>4*6</a:t>
            </a:r>
            <a:r>
              <a:rPr lang="en-US" altLang="zh-TW" dirty="0"/>
              <a:t> </a:t>
            </a:r>
            <a:r>
              <a:rPr lang="en-US" altLang="zh-TW" dirty="0" smtClean="0"/>
              <a:t>* 4 = 64MB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Double</a:t>
            </a:r>
            <a:r>
              <a:rPr lang="en-US" altLang="zh-TW" dirty="0"/>
              <a:t>: 2</a:t>
            </a:r>
            <a:r>
              <a:rPr lang="en-US" altLang="zh-TW" baseline="30000" dirty="0"/>
              <a:t>4*6</a:t>
            </a:r>
            <a:r>
              <a:rPr lang="en-US" altLang="zh-TW" dirty="0"/>
              <a:t> * </a:t>
            </a:r>
            <a:r>
              <a:rPr lang="en-US" altLang="zh-TW" dirty="0" smtClean="0"/>
              <a:t>8 </a:t>
            </a:r>
            <a:r>
              <a:rPr lang="en-US" altLang="zh-TW" dirty="0"/>
              <a:t>= </a:t>
            </a:r>
            <a:r>
              <a:rPr lang="en-US" altLang="zh-TW" dirty="0" smtClean="0"/>
              <a:t>128MB</a:t>
            </a: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61B55-3A17-4C6E-85BE-6ED84942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Summer</a:t>
            </a:r>
            <a:r>
              <a:rPr lang="en-US" dirty="0" smtClean="0"/>
              <a:t> </a:t>
            </a:r>
            <a:r>
              <a:rPr lang="en-US" dirty="0"/>
              <a:t>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F7E06-3AFA-4CBF-8D25-89D2B90C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84FB-F94B-40FF-84EC-28F846D9B80B}" type="slidenum">
              <a:rPr lang="en-US" smtClean="0"/>
              <a:t>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063297-6A0D-4056-9DBE-430F14198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N-Tuple Network</a:t>
            </a:r>
          </a:p>
        </p:txBody>
      </p:sp>
      <p:cxnSp>
        <p:nvCxnSpPr>
          <p:cNvPr id="72" name="直線接點 71"/>
          <p:cNvCxnSpPr>
            <a:stCxn id="78" idx="6"/>
            <a:endCxn id="84" idx="2"/>
          </p:cNvCxnSpPr>
          <p:nvPr/>
        </p:nvCxnSpPr>
        <p:spPr>
          <a:xfrm>
            <a:off x="6553137" y="3756544"/>
            <a:ext cx="681263" cy="1021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79" idx="6"/>
            <a:endCxn id="84" idx="2"/>
          </p:cNvCxnSpPr>
          <p:nvPr/>
        </p:nvCxnSpPr>
        <p:spPr>
          <a:xfrm>
            <a:off x="6553137" y="4159482"/>
            <a:ext cx="681263" cy="6181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80" idx="6"/>
            <a:endCxn id="84" idx="2"/>
          </p:cNvCxnSpPr>
          <p:nvPr/>
        </p:nvCxnSpPr>
        <p:spPr>
          <a:xfrm>
            <a:off x="6553137" y="4562420"/>
            <a:ext cx="681263" cy="2151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stCxn id="81" idx="6"/>
            <a:endCxn id="84" idx="2"/>
          </p:cNvCxnSpPr>
          <p:nvPr/>
        </p:nvCxnSpPr>
        <p:spPr>
          <a:xfrm flipV="1">
            <a:off x="6553137" y="4777599"/>
            <a:ext cx="681263" cy="2190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82" idx="6"/>
            <a:endCxn id="84" idx="2"/>
          </p:cNvCxnSpPr>
          <p:nvPr/>
        </p:nvCxnSpPr>
        <p:spPr>
          <a:xfrm flipV="1">
            <a:off x="6553137" y="4777598"/>
            <a:ext cx="681263" cy="6220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83" idx="6"/>
            <a:endCxn id="84" idx="2"/>
          </p:cNvCxnSpPr>
          <p:nvPr/>
        </p:nvCxnSpPr>
        <p:spPr>
          <a:xfrm flipV="1">
            <a:off x="6553137" y="4777599"/>
            <a:ext cx="681263" cy="10249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6249150" y="3604678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橢圓 78"/>
          <p:cNvSpPr/>
          <p:nvPr/>
        </p:nvSpPr>
        <p:spPr>
          <a:xfrm>
            <a:off x="6249150" y="4007616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0" name="橢圓 79"/>
          <p:cNvSpPr/>
          <p:nvPr/>
        </p:nvSpPr>
        <p:spPr>
          <a:xfrm>
            <a:off x="6249150" y="4410555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6249150" y="4844812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2" name="橢圓 81"/>
          <p:cNvSpPr/>
          <p:nvPr/>
        </p:nvSpPr>
        <p:spPr>
          <a:xfrm>
            <a:off x="6249150" y="5247751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6249150" y="5650690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7234400" y="4625733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000" b="1"/>
          </a:p>
        </p:txBody>
      </p:sp>
      <p:sp>
        <p:nvSpPr>
          <p:cNvPr id="85" name="文字方塊 84"/>
          <p:cNvSpPr txBox="1"/>
          <p:nvPr/>
        </p:nvSpPr>
        <p:spPr>
          <a:xfrm rot="16200000">
            <a:off x="6164240" y="3194259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en-US" altLang="zh-TW" b="1" dirty="0"/>
              <a:t>…</a:t>
            </a:r>
            <a:endParaRPr lang="zh-TW" altLang="en-US" b="1" dirty="0"/>
          </a:p>
        </p:txBody>
      </p:sp>
      <p:grpSp>
        <p:nvGrpSpPr>
          <p:cNvPr id="86" name="群組 85"/>
          <p:cNvGrpSpPr>
            <a:grpSpLocks noChangeAspect="1"/>
          </p:cNvGrpSpPr>
          <p:nvPr/>
        </p:nvGrpSpPr>
        <p:grpSpPr>
          <a:xfrm>
            <a:off x="3067598" y="3956174"/>
            <a:ext cx="1656519" cy="1647748"/>
            <a:chOff x="2709862" y="484187"/>
            <a:chExt cx="2505075" cy="2486025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88" name="矩形 87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cxnSp>
        <p:nvCxnSpPr>
          <p:cNvPr id="89" name="肘形接點 88"/>
          <p:cNvCxnSpPr>
            <a:stCxn id="88" idx="3"/>
            <a:endCxn id="80" idx="2"/>
          </p:cNvCxnSpPr>
          <p:nvPr/>
        </p:nvCxnSpPr>
        <p:spPr>
          <a:xfrm flipV="1">
            <a:off x="3887065" y="4562420"/>
            <a:ext cx="2362085" cy="98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/>
          <p:cNvSpPr txBox="1"/>
          <p:nvPr/>
        </p:nvSpPr>
        <p:spPr>
          <a:xfrm>
            <a:off x="4881153" y="454578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0x735051</a:t>
            </a:r>
            <a:endParaRPr lang="zh-TW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1" name="表格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29832"/>
              </p:ext>
            </p:extLst>
          </p:nvPr>
        </p:nvGraphicFramePr>
        <p:xfrm>
          <a:off x="8008867" y="3680074"/>
          <a:ext cx="79732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328">
                  <a:extLst>
                    <a:ext uri="{9D8B030D-6E8A-4147-A177-3AD203B41FA5}">
                      <a16:colId xmlns:a16="http://schemas.microsoft.com/office/drawing/2014/main" val="154361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0.34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39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59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6.48</a:t>
                      </a:r>
                      <a:endParaRPr lang="zh-TW" altLang="en-US" sz="1400" b="1" baseline="-250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37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-3.14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2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0.25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18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513801"/>
                  </a:ext>
                </a:extLst>
              </a:tr>
            </a:tbl>
          </a:graphicData>
        </a:graphic>
      </p:graphicFrame>
      <p:sp>
        <p:nvSpPr>
          <p:cNvPr id="92" name="文字方塊 91"/>
          <p:cNvSpPr txBox="1"/>
          <p:nvPr/>
        </p:nvSpPr>
        <p:spPr>
          <a:xfrm rot="16200000">
            <a:off x="8166767" y="3281795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 rot="16200000">
            <a:off x="6154192" y="5997599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en-US" altLang="zh-TW" b="1" dirty="0"/>
              <a:t>…</a:t>
            </a:r>
            <a:endParaRPr lang="zh-TW" altLang="en-US" b="1" dirty="0"/>
          </a:p>
        </p:txBody>
      </p:sp>
      <p:sp>
        <p:nvSpPr>
          <p:cNvPr id="94" name="文字方塊 93"/>
          <p:cNvSpPr txBox="1"/>
          <p:nvPr/>
        </p:nvSpPr>
        <p:spPr>
          <a:xfrm rot="16200000">
            <a:off x="8166767" y="5926288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531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F9B38-24D9-4C64-A512-01107220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Chiao Tung University » Deep Learning and Practice » Reinforcement Learning for 2048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Isomorphic feature pattern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Feature patterns for present the state</a:t>
            </a:r>
            <a:endParaRPr lang="en-US" altLang="zh-TW" dirty="0"/>
          </a:p>
          <a:p>
            <a:r>
              <a:rPr lang="en-US" altLang="zh-TW" dirty="0" smtClean="0"/>
              <a:t>Isomorphic: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Mirror &amp; rotate (8 possible cases)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The </a:t>
            </a:r>
            <a:r>
              <a:rPr lang="en-US" altLang="zh-TW" dirty="0"/>
              <a:t>action/situation should be </a:t>
            </a:r>
            <a:r>
              <a:rPr lang="en-US" altLang="zh-TW" dirty="0" smtClean="0"/>
              <a:t>similar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61B55-3A17-4C6E-85BE-6ED84942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Summer</a:t>
            </a:r>
            <a:r>
              <a:rPr lang="en-US" dirty="0" smtClean="0"/>
              <a:t> </a:t>
            </a:r>
            <a:r>
              <a:rPr lang="en-US" dirty="0"/>
              <a:t>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F7E06-3AFA-4CBF-8D25-89D2B90C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84FB-F94B-40FF-84EC-28F846D9B80B}" type="slidenum">
              <a:rPr lang="en-US" smtClean="0"/>
              <a:t>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063297-6A0D-4056-9DBE-430F14198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N-Tuple Network</a:t>
            </a:r>
          </a:p>
        </p:txBody>
      </p:sp>
      <p:cxnSp>
        <p:nvCxnSpPr>
          <p:cNvPr id="72" name="直線接點 71"/>
          <p:cNvCxnSpPr>
            <a:stCxn id="78" idx="6"/>
            <a:endCxn id="84" idx="2"/>
          </p:cNvCxnSpPr>
          <p:nvPr/>
        </p:nvCxnSpPr>
        <p:spPr>
          <a:xfrm>
            <a:off x="9892129" y="419370"/>
            <a:ext cx="681263" cy="1021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79" idx="6"/>
            <a:endCxn id="84" idx="2"/>
          </p:cNvCxnSpPr>
          <p:nvPr/>
        </p:nvCxnSpPr>
        <p:spPr>
          <a:xfrm>
            <a:off x="9892129" y="822308"/>
            <a:ext cx="681263" cy="6181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80" idx="6"/>
            <a:endCxn id="84" idx="2"/>
          </p:cNvCxnSpPr>
          <p:nvPr/>
        </p:nvCxnSpPr>
        <p:spPr>
          <a:xfrm>
            <a:off x="9892129" y="1225246"/>
            <a:ext cx="681263" cy="2151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stCxn id="81" idx="6"/>
            <a:endCxn id="84" idx="2"/>
          </p:cNvCxnSpPr>
          <p:nvPr/>
        </p:nvCxnSpPr>
        <p:spPr>
          <a:xfrm flipV="1">
            <a:off x="9892129" y="1440425"/>
            <a:ext cx="681263" cy="2190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82" idx="6"/>
            <a:endCxn id="84" idx="2"/>
          </p:cNvCxnSpPr>
          <p:nvPr/>
        </p:nvCxnSpPr>
        <p:spPr>
          <a:xfrm flipV="1">
            <a:off x="9892129" y="1440424"/>
            <a:ext cx="681263" cy="6220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83" idx="6"/>
            <a:endCxn id="84" idx="2"/>
          </p:cNvCxnSpPr>
          <p:nvPr/>
        </p:nvCxnSpPr>
        <p:spPr>
          <a:xfrm flipV="1">
            <a:off x="9892129" y="1440425"/>
            <a:ext cx="681263" cy="10249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9588142" y="267504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橢圓 78"/>
          <p:cNvSpPr/>
          <p:nvPr/>
        </p:nvSpPr>
        <p:spPr>
          <a:xfrm>
            <a:off x="9588142" y="670442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0" name="橢圓 79"/>
          <p:cNvSpPr/>
          <p:nvPr/>
        </p:nvSpPr>
        <p:spPr>
          <a:xfrm>
            <a:off x="9588142" y="1073381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9588142" y="1507638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2" name="橢圓 81"/>
          <p:cNvSpPr/>
          <p:nvPr/>
        </p:nvSpPr>
        <p:spPr>
          <a:xfrm>
            <a:off x="9588142" y="1910577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9588142" y="2313516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zh-TW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10573392" y="1288559"/>
            <a:ext cx="303987" cy="3037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000" b="1"/>
          </a:p>
        </p:txBody>
      </p:sp>
      <p:sp>
        <p:nvSpPr>
          <p:cNvPr id="85" name="文字方塊 84"/>
          <p:cNvSpPr txBox="1"/>
          <p:nvPr/>
        </p:nvSpPr>
        <p:spPr>
          <a:xfrm rot="16200000">
            <a:off x="9503232" y="-142915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en-US" altLang="zh-TW" b="1" dirty="0"/>
              <a:t>…</a:t>
            </a:r>
            <a:endParaRPr lang="zh-TW" altLang="en-US" b="1" dirty="0"/>
          </a:p>
        </p:txBody>
      </p:sp>
      <p:grpSp>
        <p:nvGrpSpPr>
          <p:cNvPr id="86" name="群組 85"/>
          <p:cNvGrpSpPr>
            <a:grpSpLocks noChangeAspect="1"/>
          </p:cNvGrpSpPr>
          <p:nvPr/>
        </p:nvGrpSpPr>
        <p:grpSpPr>
          <a:xfrm>
            <a:off x="7360749" y="589368"/>
            <a:ext cx="1656519" cy="1647748"/>
            <a:chOff x="2709862" y="484187"/>
            <a:chExt cx="2505075" cy="2486025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88" name="矩形 87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cxnSp>
        <p:nvCxnSpPr>
          <p:cNvPr id="89" name="肘形接點 88"/>
          <p:cNvCxnSpPr>
            <a:stCxn id="88" idx="3"/>
            <a:endCxn id="80" idx="2"/>
          </p:cNvCxnSpPr>
          <p:nvPr/>
        </p:nvCxnSpPr>
        <p:spPr>
          <a:xfrm>
            <a:off x="8180216" y="1196594"/>
            <a:ext cx="1407926" cy="28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/>
          <p:cNvSpPr txBox="1"/>
          <p:nvPr/>
        </p:nvSpPr>
        <p:spPr>
          <a:xfrm>
            <a:off x="8220145" y="1208614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0x735051</a:t>
            </a:r>
            <a:endParaRPr lang="zh-TW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1" name="表格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80591"/>
              </p:ext>
            </p:extLst>
          </p:nvPr>
        </p:nvGraphicFramePr>
        <p:xfrm>
          <a:off x="11347859" y="342900"/>
          <a:ext cx="79732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328">
                  <a:extLst>
                    <a:ext uri="{9D8B030D-6E8A-4147-A177-3AD203B41FA5}">
                      <a16:colId xmlns:a16="http://schemas.microsoft.com/office/drawing/2014/main" val="154361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0.34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39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59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6.48</a:t>
                      </a:r>
                      <a:endParaRPr lang="zh-TW" altLang="en-US" sz="1400" b="1" baseline="-250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37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-3.14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2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0.25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18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TW" altLang="en-US" sz="1400" b="1" baseline="-25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513801"/>
                  </a:ext>
                </a:extLst>
              </a:tr>
            </a:tbl>
          </a:graphicData>
        </a:graphic>
      </p:graphicFrame>
      <p:sp>
        <p:nvSpPr>
          <p:cNvPr id="92" name="文字方塊 91"/>
          <p:cNvSpPr txBox="1"/>
          <p:nvPr/>
        </p:nvSpPr>
        <p:spPr>
          <a:xfrm rot="16200000">
            <a:off x="11505759" y="-55379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 rot="16200000">
            <a:off x="9493184" y="2660425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en-US" altLang="zh-TW" b="1" dirty="0"/>
              <a:t>…</a:t>
            </a:r>
            <a:endParaRPr lang="zh-TW" altLang="en-US" b="1" dirty="0"/>
          </a:p>
        </p:txBody>
      </p:sp>
      <p:sp>
        <p:nvSpPr>
          <p:cNvPr id="94" name="文字方塊 93"/>
          <p:cNvSpPr txBox="1"/>
          <p:nvPr/>
        </p:nvSpPr>
        <p:spPr>
          <a:xfrm rot="16200000">
            <a:off x="11505759" y="258911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grpSp>
        <p:nvGrpSpPr>
          <p:cNvPr id="34" name="群組 33"/>
          <p:cNvGrpSpPr>
            <a:grpSpLocks noChangeAspect="1"/>
          </p:cNvGrpSpPr>
          <p:nvPr/>
        </p:nvGrpSpPr>
        <p:grpSpPr>
          <a:xfrm rot="5400000">
            <a:off x="3809302" y="3160401"/>
            <a:ext cx="1656519" cy="1647748"/>
            <a:chOff x="2709862" y="484187"/>
            <a:chExt cx="2505075" cy="2486025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37" name="群組 36"/>
          <p:cNvGrpSpPr>
            <a:grpSpLocks noChangeAspect="1"/>
          </p:cNvGrpSpPr>
          <p:nvPr/>
        </p:nvGrpSpPr>
        <p:grpSpPr>
          <a:xfrm rot="10800000">
            <a:off x="6364078" y="3150447"/>
            <a:ext cx="1656519" cy="1647748"/>
            <a:chOff x="2709862" y="484187"/>
            <a:chExt cx="2505075" cy="2486025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40" name="群組 39"/>
          <p:cNvGrpSpPr>
            <a:grpSpLocks noChangeAspect="1"/>
          </p:cNvGrpSpPr>
          <p:nvPr/>
        </p:nvGrpSpPr>
        <p:grpSpPr>
          <a:xfrm>
            <a:off x="1543063" y="3127886"/>
            <a:ext cx="1656519" cy="1647748"/>
            <a:chOff x="2709862" y="484187"/>
            <a:chExt cx="2505075" cy="2486025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44" name="群組 43"/>
          <p:cNvGrpSpPr>
            <a:grpSpLocks noChangeAspect="1"/>
          </p:cNvGrpSpPr>
          <p:nvPr/>
        </p:nvGrpSpPr>
        <p:grpSpPr>
          <a:xfrm rot="16200000">
            <a:off x="8997011" y="3077321"/>
            <a:ext cx="1656519" cy="1647748"/>
            <a:chOff x="2709862" y="484187"/>
            <a:chExt cx="2505075" cy="2486025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>
            <a:grpSpLocks noChangeAspect="1"/>
          </p:cNvGrpSpPr>
          <p:nvPr/>
        </p:nvGrpSpPr>
        <p:grpSpPr>
          <a:xfrm flipH="1">
            <a:off x="1534270" y="4921750"/>
            <a:ext cx="1656519" cy="1647748"/>
            <a:chOff x="2709862" y="484187"/>
            <a:chExt cx="2505075" cy="2486025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49" name="矩形 48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>
            <a:grpSpLocks noChangeAspect="1"/>
          </p:cNvGrpSpPr>
          <p:nvPr/>
        </p:nvGrpSpPr>
        <p:grpSpPr>
          <a:xfrm rot="16200000" flipH="1">
            <a:off x="3857628" y="4926136"/>
            <a:ext cx="1656519" cy="1647748"/>
            <a:chOff x="2709862" y="484187"/>
            <a:chExt cx="2505075" cy="2486025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>
            <a:grpSpLocks noChangeAspect="1"/>
          </p:cNvGrpSpPr>
          <p:nvPr/>
        </p:nvGrpSpPr>
        <p:grpSpPr>
          <a:xfrm rot="10800000" flipH="1">
            <a:off x="6364077" y="4930522"/>
            <a:ext cx="1656519" cy="1647748"/>
            <a:chOff x="2709862" y="484187"/>
            <a:chExt cx="2505075" cy="2486025"/>
          </a:xfrm>
        </p:grpSpPr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56" name="群組 55"/>
          <p:cNvGrpSpPr>
            <a:grpSpLocks noChangeAspect="1"/>
          </p:cNvGrpSpPr>
          <p:nvPr/>
        </p:nvGrpSpPr>
        <p:grpSpPr>
          <a:xfrm rot="5400000" flipH="1">
            <a:off x="8977603" y="4876097"/>
            <a:ext cx="1656519" cy="1647748"/>
            <a:chOff x="2709862" y="484187"/>
            <a:chExt cx="2505075" cy="2486025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484187"/>
              <a:ext cx="2505075" cy="2486025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2709862" y="484187"/>
              <a:ext cx="1239241" cy="18322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55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F9B38-24D9-4C64-A512-01107220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Chiao Tung University » Deep Learning and Practice » Reinforcement Learning for 2048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Isomorphic feature pattern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Isomorphic: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Mirror &amp; rotate (8 possible cases)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The </a:t>
            </a:r>
            <a:r>
              <a:rPr lang="en-US" altLang="zh-TW" dirty="0"/>
              <a:t>action/situation should be </a:t>
            </a:r>
            <a:r>
              <a:rPr lang="en-US" altLang="zh-TW" dirty="0" smtClean="0"/>
              <a:t>similar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The </a:t>
            </a:r>
            <a:r>
              <a:rPr lang="en-US" altLang="zh-TW" dirty="0">
                <a:solidFill>
                  <a:srgbClr val="FF0000"/>
                </a:solidFill>
              </a:rPr>
              <a:t>isomorphic feature patterns should present identical </a:t>
            </a:r>
            <a:r>
              <a:rPr lang="en-US" altLang="zh-TW" dirty="0" smtClean="0">
                <a:solidFill>
                  <a:srgbClr val="FF0000"/>
                </a:solidFill>
              </a:rPr>
              <a:t>state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61B55-3A17-4C6E-85BE-6ED84942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Summer</a:t>
            </a:r>
            <a:r>
              <a:rPr lang="en-US" dirty="0" smtClean="0"/>
              <a:t> </a:t>
            </a:r>
            <a:r>
              <a:rPr lang="en-US" dirty="0"/>
              <a:t>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F7E06-3AFA-4CBF-8D25-89D2B90C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84FB-F94B-40FF-84EC-28F846D9B80B}" type="slidenum">
              <a:rPr lang="en-US" smtClean="0"/>
              <a:t>7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063297-6A0D-4056-9DBE-430F14198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N-Tuple Network</a:t>
            </a: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11" y="3088704"/>
            <a:ext cx="1656519" cy="1647748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967783" y="3097314"/>
            <a:ext cx="819467" cy="12144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20" y="3073196"/>
            <a:ext cx="1656519" cy="1647748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549" y="3088704"/>
            <a:ext cx="1656519" cy="164774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68" y="3097314"/>
            <a:ext cx="1656519" cy="1647748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04" y="4841478"/>
            <a:ext cx="1656519" cy="1647748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13" y="4825970"/>
            <a:ext cx="1656519" cy="1647748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42" y="4841478"/>
            <a:ext cx="1656519" cy="1647748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561" y="4850088"/>
            <a:ext cx="1656519" cy="1647748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740005" y="4859666"/>
            <a:ext cx="819467" cy="12144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4938721" y="5254570"/>
            <a:ext cx="819467" cy="12144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 rot="16200000">
            <a:off x="7248435" y="3664988"/>
            <a:ext cx="819467" cy="12144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10800000">
            <a:off x="5753173" y="3498437"/>
            <a:ext cx="819467" cy="12144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 rot="5400000">
            <a:off x="3525494" y="2891212"/>
            <a:ext cx="819467" cy="12144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 rot="16200000">
            <a:off x="7665121" y="5452062"/>
            <a:ext cx="819467" cy="12144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16200000">
            <a:off x="3101505" y="4674220"/>
            <a:ext cx="819467" cy="12144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右大括弧 4"/>
          <p:cNvSpPr/>
          <p:nvPr/>
        </p:nvSpPr>
        <p:spPr>
          <a:xfrm>
            <a:off x="9056775" y="3760834"/>
            <a:ext cx="444142" cy="1968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818408" y="2953518"/>
            <a:ext cx="1855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SUM (</a:t>
            </a:r>
            <a:r>
              <a:rPr lang="en-US" altLang="zh-TW" dirty="0" smtClean="0"/>
              <a:t>Isomorphic feature patterns</a:t>
            </a:r>
            <a:r>
              <a:rPr lang="en-US" altLang="zh-TW" dirty="0" smtClean="0"/>
              <a:t>) </a:t>
            </a:r>
            <a:br>
              <a:rPr lang="en-US" altLang="zh-TW" dirty="0" smtClean="0"/>
            </a:br>
            <a:r>
              <a:rPr lang="en-US" altLang="zh-TW" dirty="0" smtClean="0"/>
              <a:t>= certain state weight</a:t>
            </a:r>
            <a:endParaRPr lang="zh-TW" altLang="en-US" dirty="0"/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644" y="4141507"/>
            <a:ext cx="1656519" cy="16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3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F9B38-24D9-4C64-A512-01107220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Chiao Tung University » Deep Learning and Practice » Reinforcement Learning for 2048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Isomorphic feature pattern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isomorphic feature patterns should present identical </a:t>
            </a:r>
            <a:r>
              <a:rPr lang="en-US" altLang="zh-TW" dirty="0" smtClean="0"/>
              <a:t>state</a:t>
            </a:r>
          </a:p>
          <a:p>
            <a:r>
              <a:rPr lang="en-US" altLang="zh-TW" dirty="0" smtClean="0"/>
              <a:t>Not all feature patterns are always good</a:t>
            </a:r>
          </a:p>
          <a:p>
            <a:pPr lvl="1"/>
            <a:r>
              <a:rPr lang="en-US" altLang="zh-TW" dirty="0" smtClean="0"/>
              <a:t>E.g.: Line pattern as example</a:t>
            </a:r>
            <a:endParaRPr lang="en-US" altLang="zh-TW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61B55-3A17-4C6E-85BE-6ED84942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Summer</a:t>
            </a:r>
            <a:r>
              <a:rPr lang="en-US" dirty="0" smtClean="0"/>
              <a:t> </a:t>
            </a:r>
            <a:r>
              <a:rPr lang="en-US" dirty="0"/>
              <a:t>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F7E06-3AFA-4CBF-8D25-89D2B90C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84FB-F94B-40FF-84EC-28F846D9B80B}" type="slidenum">
              <a:rPr lang="en-US" smtClean="0"/>
              <a:t>8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063297-6A0D-4056-9DBE-430F14198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N-Tuple Network</a:t>
            </a: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11" y="3088704"/>
            <a:ext cx="1656519" cy="1647748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967784" y="3097314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20" y="3073196"/>
            <a:ext cx="1656519" cy="1647748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549" y="3088704"/>
            <a:ext cx="1656519" cy="164774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68" y="3097314"/>
            <a:ext cx="1656519" cy="1647748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04" y="4841478"/>
            <a:ext cx="1656519" cy="1647748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13" y="4825970"/>
            <a:ext cx="1656519" cy="1647748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42" y="4841478"/>
            <a:ext cx="1656519" cy="1647748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561" y="4850088"/>
            <a:ext cx="1656519" cy="1647748"/>
          </a:xfrm>
          <a:prstGeom prst="rect">
            <a:avLst/>
          </a:prstGeom>
        </p:spPr>
      </p:pic>
      <p:sp>
        <p:nvSpPr>
          <p:cNvPr id="5" name="右大括弧 4"/>
          <p:cNvSpPr/>
          <p:nvPr/>
        </p:nvSpPr>
        <p:spPr>
          <a:xfrm>
            <a:off x="9056775" y="3760834"/>
            <a:ext cx="444142" cy="1968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756644" y="3097314"/>
            <a:ext cx="18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Not covered area</a:t>
            </a:r>
            <a:endParaRPr lang="zh-TW" altLang="en-US" dirty="0"/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644" y="4141507"/>
            <a:ext cx="1656519" cy="164774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187404" y="4815602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128497" y="3093009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930604" y="4835487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3493492" y="2489091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616345" y="3714170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 rot="5400000">
            <a:off x="3493492" y="5364928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 rot="5400000">
            <a:off x="7641059" y="4241842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 rot="5400000">
            <a:off x="10181554" y="4544871"/>
            <a:ext cx="845322" cy="8692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3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F9B38-24D9-4C64-A512-01107220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National </a:t>
            </a:r>
            <a:r>
              <a:rPr lang="en-US" dirty="0" err="1"/>
              <a:t>Chiao</a:t>
            </a:r>
            <a:r>
              <a:rPr lang="en-US" dirty="0"/>
              <a:t> Tung University » Deep Learning and Practice » Reinforcement Learning for 2048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Isomorphic feature pattern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isomorphic feature patterns should present identical </a:t>
            </a:r>
            <a:r>
              <a:rPr lang="en-US" altLang="zh-TW" dirty="0" smtClean="0"/>
              <a:t>state</a:t>
            </a:r>
          </a:p>
          <a:p>
            <a:r>
              <a:rPr lang="en-US" altLang="zh-TW" dirty="0" smtClean="0"/>
              <a:t>Not all feature patterns are always good </a:t>
            </a:r>
            <a:r>
              <a:rPr lang="en-US" altLang="zh-TW" dirty="0" smtClean="0">
                <a:sym typeface="Wingdings" panose="05000000000000000000" pitchFamily="2" charset="2"/>
              </a:rPr>
              <a:t> N feature patterns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E.g.: Line patterns as example</a:t>
            </a:r>
            <a:endParaRPr lang="en-US" altLang="zh-TW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61B55-3A17-4C6E-85BE-6ED84942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Summer</a:t>
            </a:r>
            <a:r>
              <a:rPr lang="en-US" dirty="0" smtClean="0"/>
              <a:t> </a:t>
            </a:r>
            <a:r>
              <a:rPr lang="en-US" dirty="0"/>
              <a:t>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F7E06-3AFA-4CBF-8D25-89D2B90C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84FB-F94B-40FF-84EC-28F846D9B80B}" type="slidenum">
              <a:rPr lang="en-US" smtClean="0"/>
              <a:t>9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063297-6A0D-4056-9DBE-430F14198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N-Tuple Network</a:t>
            </a: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11" y="3088704"/>
            <a:ext cx="1656519" cy="1647748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967784" y="3097314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04" y="4841478"/>
            <a:ext cx="1656519" cy="1647748"/>
          </a:xfrm>
          <a:prstGeom prst="rect">
            <a:avLst/>
          </a:prstGeom>
        </p:spPr>
      </p:pic>
      <p:sp>
        <p:nvSpPr>
          <p:cNvPr id="5" name="右大括弧 4"/>
          <p:cNvSpPr/>
          <p:nvPr/>
        </p:nvSpPr>
        <p:spPr>
          <a:xfrm>
            <a:off x="7587457" y="3690082"/>
            <a:ext cx="444142" cy="1968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634173" y="2622764"/>
            <a:ext cx="18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Not covered area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16" y="3026562"/>
            <a:ext cx="1656519" cy="164774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391283" y="4863026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 rot="5400000">
            <a:off x="6139414" y="3392519"/>
            <a:ext cx="845322" cy="8692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15" y="4816699"/>
            <a:ext cx="1656519" cy="164774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 rot="5400000">
            <a:off x="6947184" y="6040233"/>
            <a:ext cx="406226" cy="3846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 rot="5400000">
            <a:off x="5757138" y="4840572"/>
            <a:ext cx="368386" cy="33294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 rot="5400000">
            <a:off x="5750302" y="6040233"/>
            <a:ext cx="406226" cy="3846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 rot="5400000">
            <a:off x="6985910" y="4848272"/>
            <a:ext cx="406226" cy="3846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284" y="3961941"/>
            <a:ext cx="1656519" cy="1647748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877262" y="2666859"/>
            <a:ext cx="18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Feature pattern</a:t>
            </a:r>
            <a:endParaRPr lang="zh-TW" altLang="en-US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59" y="3049941"/>
            <a:ext cx="1656519" cy="1647748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52" y="4802715"/>
            <a:ext cx="1656519" cy="1647748"/>
          </a:xfrm>
          <a:prstGeom prst="rect">
            <a:avLst/>
          </a:prstGeom>
        </p:spPr>
      </p:pic>
      <p:sp>
        <p:nvSpPr>
          <p:cNvPr id="53" name="文字方塊 52"/>
          <p:cNvSpPr txBox="1"/>
          <p:nvPr/>
        </p:nvSpPr>
        <p:spPr>
          <a:xfrm>
            <a:off x="3886296" y="2614193"/>
            <a:ext cx="18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Covered area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8181577" y="3180835"/>
            <a:ext cx="3564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SUM (</a:t>
            </a:r>
            <a:r>
              <a:rPr lang="en-US" altLang="zh-TW" dirty="0" smtClean="0"/>
              <a:t>Isomorphic feature patterns</a:t>
            </a:r>
            <a:r>
              <a:rPr lang="en-US" altLang="zh-TW" dirty="0" smtClean="0"/>
              <a:t>) </a:t>
            </a:r>
            <a:br>
              <a:rPr lang="en-US" altLang="zh-TW" dirty="0" smtClean="0"/>
            </a:br>
            <a:r>
              <a:rPr lang="en-US" altLang="zh-TW" dirty="0" smtClean="0"/>
              <a:t>= certain state weight</a:t>
            </a:r>
            <a:endParaRPr lang="zh-TW" altLang="en-US" dirty="0"/>
          </a:p>
        </p:txBody>
      </p:sp>
      <p:sp>
        <p:nvSpPr>
          <p:cNvPr id="3" name="向右箭號 2"/>
          <p:cNvSpPr/>
          <p:nvPr/>
        </p:nvSpPr>
        <p:spPr>
          <a:xfrm>
            <a:off x="2844142" y="3690082"/>
            <a:ext cx="783377" cy="402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54"/>
          <p:cNvSpPr/>
          <p:nvPr/>
        </p:nvSpPr>
        <p:spPr>
          <a:xfrm>
            <a:off x="2830545" y="5384678"/>
            <a:ext cx="783377" cy="402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3925159" y="3057371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5162787" y="3030515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 rot="5400000">
            <a:off x="4557869" y="2449148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 rot="5400000">
            <a:off x="4533462" y="3650214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774033" y="4804383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374284" y="4782799"/>
            <a:ext cx="439912" cy="165378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 rot="5400000">
            <a:off x="4567443" y="4621733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 rot="5400000">
            <a:off x="4578244" y="5018903"/>
            <a:ext cx="439912" cy="163913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89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552</Words>
  <Application>Microsoft Office PowerPoint</Application>
  <PresentationFormat>寬螢幕</PresentationFormat>
  <Paragraphs>176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Cambria Math</vt:lpstr>
      <vt:lpstr>Courier New</vt:lpstr>
      <vt:lpstr>Wingdings</vt:lpstr>
      <vt:lpstr>Office 佈景主題</vt:lpstr>
      <vt:lpstr>N-tuple networks</vt:lpstr>
      <vt:lpstr>About this slides</vt:lpstr>
      <vt:lpstr>State space problem</vt:lpstr>
      <vt:lpstr>N-Tuple Network</vt:lpstr>
      <vt:lpstr>N-Tuple Network</vt:lpstr>
      <vt:lpstr>Isomorphic feature pattern</vt:lpstr>
      <vt:lpstr>Isomorphic feature pattern</vt:lpstr>
      <vt:lpstr>Isomorphic feature pattern</vt:lpstr>
      <vt:lpstr>Isomorphic feature pattern</vt:lpstr>
      <vt:lpstr>TD-Afterstate &amp; N-Tuple Network</vt:lpstr>
      <vt:lpstr>TD-Afterstate &amp; N-Tuple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N-tuple networks</dc:title>
  <dc:creator>Windows 使用者</dc:creator>
  <cp:lastModifiedBy>Windows 使用者</cp:lastModifiedBy>
  <cp:revision>16</cp:revision>
  <dcterms:created xsi:type="dcterms:W3CDTF">2018-09-18T01:49:47Z</dcterms:created>
  <dcterms:modified xsi:type="dcterms:W3CDTF">2018-09-19T02:11:17Z</dcterms:modified>
</cp:coreProperties>
</file>